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189" autoAdjust="0"/>
    <p:restoredTop sz="94660"/>
  </p:normalViewPr>
  <p:slideViewPr>
    <p:cSldViewPr snapToGrid="0">
      <p:cViewPr>
        <p:scale>
          <a:sx n="25" d="100"/>
          <a:sy n="25" d="100"/>
        </p:scale>
        <p:origin x="3018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2020-05-11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2020-05-11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그림 260">
            <a:extLst>
              <a:ext uri="{FF2B5EF4-FFF2-40B4-BE49-F238E27FC236}">
                <a16:creationId xmlns:a16="http://schemas.microsoft.com/office/drawing/2014/main" id="{94DBA725-4EC2-4D51-B71A-75B04049B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58116"/>
            <a:ext cx="30275211" cy="3150072"/>
          </a:xfrm>
          <a:prstGeom prst="rect">
            <a:avLst/>
          </a:prstGeom>
        </p:spPr>
      </p:pic>
      <p:pic>
        <p:nvPicPr>
          <p:cNvPr id="264" name="그림 263">
            <a:extLst>
              <a:ext uri="{FF2B5EF4-FFF2-40B4-BE49-F238E27FC236}">
                <a16:creationId xmlns:a16="http://schemas.microsoft.com/office/drawing/2014/main" id="{BF9BAFFC-25C5-4716-A4F1-123A15AB9B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492"/>
          <a:stretch/>
        </p:blipFill>
        <p:spPr>
          <a:xfrm>
            <a:off x="-1" y="31181872"/>
            <a:ext cx="30275211" cy="9789152"/>
          </a:xfrm>
          <a:prstGeom prst="rect">
            <a:avLst/>
          </a:prstGeom>
        </p:spPr>
      </p:pic>
      <p:pic>
        <p:nvPicPr>
          <p:cNvPr id="265" name="그림 264">
            <a:extLst>
              <a:ext uri="{FF2B5EF4-FFF2-40B4-BE49-F238E27FC236}">
                <a16:creationId xmlns:a16="http://schemas.microsoft.com/office/drawing/2014/main" id="{D31E4A5C-1D5D-41EC-84C3-259C474A8F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492"/>
          <a:stretch/>
        </p:blipFill>
        <p:spPr>
          <a:xfrm>
            <a:off x="-1" y="18278074"/>
            <a:ext cx="30275211" cy="12903798"/>
          </a:xfrm>
          <a:prstGeom prst="rect">
            <a:avLst/>
          </a:prstGeom>
        </p:spPr>
      </p:pic>
      <p:pic>
        <p:nvPicPr>
          <p:cNvPr id="266" name="그림 265">
            <a:extLst>
              <a:ext uri="{FF2B5EF4-FFF2-40B4-BE49-F238E27FC236}">
                <a16:creationId xmlns:a16="http://schemas.microsoft.com/office/drawing/2014/main" id="{5809ABC7-F67F-446E-B9D0-D3BA85D431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492"/>
          <a:stretch/>
        </p:blipFill>
        <p:spPr>
          <a:xfrm>
            <a:off x="-1" y="6931599"/>
            <a:ext cx="30275211" cy="11346475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14D67143-5728-4880-8A5F-6BEFF63C6A41}"/>
              </a:ext>
            </a:extLst>
          </p:cNvPr>
          <p:cNvSpPr/>
          <p:nvPr/>
        </p:nvSpPr>
        <p:spPr>
          <a:xfrm>
            <a:off x="3790950" y="5168931"/>
            <a:ext cx="2476592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3200" dirty="0" err="1">
                <a:latin typeface="-윤고딕140" panose="02030504000101010101" pitchFamily="18" charset="-127"/>
                <a:ea typeface="-윤고딕140" panose="02030504000101010101" pitchFamily="18" charset="-127"/>
              </a:rPr>
              <a:t>Hanyang</a:t>
            </a:r>
            <a:r>
              <a:rPr lang="en-US" altLang="ko-KR" sz="320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 University  </a:t>
            </a:r>
          </a:p>
          <a:p>
            <a:pPr algn="r"/>
            <a:r>
              <a:rPr lang="en-US" altLang="ko-KR" sz="320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Beom Joon Park, Won Bae Kong, </a:t>
            </a:r>
            <a:r>
              <a:rPr lang="en-US" altLang="ko-KR" sz="3200" dirty="0" err="1">
                <a:latin typeface="-윤고딕140" panose="02030504000101010101" pitchFamily="18" charset="-127"/>
                <a:ea typeface="-윤고딕140" panose="02030504000101010101" pitchFamily="18" charset="-127"/>
              </a:rPr>
              <a:t>Juyoun</a:t>
            </a:r>
            <a:r>
              <a:rPr lang="en-US" altLang="ko-KR" sz="320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 </a:t>
            </a:r>
            <a:r>
              <a:rPr lang="en-US" altLang="ko-KR" sz="3200" dirty="0" err="1">
                <a:latin typeface="-윤고딕140" panose="02030504000101010101" pitchFamily="18" charset="-127"/>
                <a:ea typeface="-윤고딕140" panose="02030504000101010101" pitchFamily="18" charset="-127"/>
              </a:rPr>
              <a:t>Baek</a:t>
            </a:r>
            <a:r>
              <a:rPr lang="en-US" altLang="ko-KR" sz="320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, Dong </a:t>
            </a:r>
            <a:r>
              <a:rPr lang="en-US" altLang="ko-KR" sz="3200" dirty="0" err="1">
                <a:latin typeface="-윤고딕140" panose="02030504000101010101" pitchFamily="18" charset="-127"/>
                <a:ea typeface="-윤고딕140" panose="02030504000101010101" pitchFamily="18" charset="-127"/>
              </a:rPr>
              <a:t>Kyue</a:t>
            </a:r>
            <a:r>
              <a:rPr lang="en-US" altLang="ko-KR" sz="320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 Kim</a:t>
            </a:r>
          </a:p>
          <a:p>
            <a:pPr algn="r"/>
            <a:r>
              <a:rPr lang="en-US" altLang="ko-KR" sz="320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bjpark0@hanyang.ac.kr, wbgong@hanyang.ac.kr, jybaek09@hanyang.ac.kr, DQKIM@hanyang.ac.kr</a:t>
            </a:r>
            <a:endParaRPr lang="ko-KR" altLang="en-US" sz="3200" dirty="0">
              <a:latin typeface="-윤고딕140" panose="02030504000101010101" pitchFamily="18" charset="-127"/>
              <a:ea typeface="-윤고딕140" panose="02030504000101010101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4E6DCA8-404A-4C96-80C6-B2EEEF98C643}"/>
              </a:ext>
            </a:extLst>
          </p:cNvPr>
          <p:cNvSpPr/>
          <p:nvPr/>
        </p:nvSpPr>
        <p:spPr>
          <a:xfrm>
            <a:off x="4495800" y="3680557"/>
            <a:ext cx="21386800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4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PQC(Post Quantum Cryptography) </a:t>
            </a:r>
            <a:r>
              <a:rPr lang="ko-KR" altLang="en-US" sz="54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암호 시스템 구현</a:t>
            </a: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95D5E25D-9C9A-40C6-8C4A-C9603B082814}"/>
              </a:ext>
            </a:extLst>
          </p:cNvPr>
          <p:cNvSpPr txBox="1">
            <a:spLocks/>
          </p:cNvSpPr>
          <p:nvPr/>
        </p:nvSpPr>
        <p:spPr bwMode="auto">
          <a:xfrm>
            <a:off x="739812" y="7236399"/>
            <a:ext cx="25587288" cy="1279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9pPr>
          </a:lstStyle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4800" b="1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-윤고딕140" panose="02030504000101010101" pitchFamily="18" charset="-127"/>
                <a:ea typeface="-윤고딕140" panose="02030504000101010101" pitchFamily="18" charset="-127"/>
              </a:rPr>
              <a:t>연구 개요</a:t>
            </a:r>
            <a:endParaRPr kumimoji="1" lang="ko-KR" alt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-윤고딕140" panose="02030504000101010101" pitchFamily="18" charset="-127"/>
              <a:ea typeface="-윤고딕140" panose="02030504000101010101" pitchFamily="18" charset="-127"/>
            </a:endParaRPr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CCBAC178-836F-4C26-886D-C736770E3E7E}"/>
              </a:ext>
            </a:extLst>
          </p:cNvPr>
          <p:cNvSpPr txBox="1">
            <a:spLocks/>
          </p:cNvSpPr>
          <p:nvPr/>
        </p:nvSpPr>
        <p:spPr bwMode="auto">
          <a:xfrm>
            <a:off x="739812" y="18684474"/>
            <a:ext cx="25587288" cy="1279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9pPr>
          </a:lstStyle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800" kern="0" baseline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PQC</a:t>
            </a:r>
            <a:r>
              <a:rPr lang="ko-KR" altLang="en-US" sz="4800" kern="0" baseline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 암호 </a:t>
            </a:r>
            <a:r>
              <a:rPr lang="en-US" altLang="ko-KR" sz="4800" kern="0" baseline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Lizard </a:t>
            </a:r>
            <a:r>
              <a:rPr lang="ko-KR" altLang="en-US" sz="4800" kern="0" baseline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알고리즘 및 설계</a:t>
            </a:r>
            <a:endParaRPr kumimoji="1" lang="ko-KR" alt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-윤고딕140" panose="02030504000101010101" pitchFamily="18" charset="-127"/>
              <a:ea typeface="-윤고딕140" panose="02030504000101010101" pitchFamily="18" charset="-127"/>
            </a:endParaRPr>
          </a:p>
        </p:txBody>
      </p:sp>
      <p:sp>
        <p:nvSpPr>
          <p:cNvPr id="10" name="제목 1">
            <a:extLst>
              <a:ext uri="{FF2B5EF4-FFF2-40B4-BE49-F238E27FC236}">
                <a16:creationId xmlns:a16="http://schemas.microsoft.com/office/drawing/2014/main" id="{0AC6CDB8-0B97-4FC5-A67A-7604B402FF97}"/>
              </a:ext>
            </a:extLst>
          </p:cNvPr>
          <p:cNvSpPr txBox="1">
            <a:spLocks/>
          </p:cNvSpPr>
          <p:nvPr/>
        </p:nvSpPr>
        <p:spPr bwMode="auto">
          <a:xfrm>
            <a:off x="739812" y="31412386"/>
            <a:ext cx="25587288" cy="1279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-윤고딕140" pitchFamily="18" charset="-127"/>
                <a:ea typeface="-윤고딕140" pitchFamily="18" charset="-127"/>
              </a:defRPr>
            </a:lvl9pPr>
          </a:lstStyle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800" b="1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-윤고딕140" panose="02030504000101010101" pitchFamily="18" charset="-127"/>
                <a:ea typeface="-윤고딕140" panose="02030504000101010101" pitchFamily="18" charset="-127"/>
              </a:rPr>
              <a:t>PQC </a:t>
            </a:r>
            <a:r>
              <a:rPr kumimoji="1" lang="ko-KR" altLang="en-US" sz="4800" b="1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-윤고딕140" panose="02030504000101010101" pitchFamily="18" charset="-127"/>
                <a:ea typeface="-윤고딕140" panose="02030504000101010101" pitchFamily="18" charset="-127"/>
              </a:rPr>
              <a:t>암호 구현 결과 및 결론</a:t>
            </a:r>
            <a:endParaRPr kumimoji="1" lang="ko-KR" alt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-윤고딕140" panose="02030504000101010101" pitchFamily="18" charset="-127"/>
              <a:ea typeface="-윤고딕140" panose="02030504000101010101" pitchFamily="18" charset="-127"/>
            </a:endParaRP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41B2091D-765B-4F4E-AE19-546437944843}"/>
              </a:ext>
            </a:extLst>
          </p:cNvPr>
          <p:cNvSpPr txBox="1">
            <a:spLocks/>
          </p:cNvSpPr>
          <p:nvPr/>
        </p:nvSpPr>
        <p:spPr bwMode="auto">
          <a:xfrm>
            <a:off x="583723" y="9111115"/>
            <a:ext cx="13825959" cy="8256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rgbClr val="37609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just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ko-KR" sz="4400" kern="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PQC(Post Quantum Cryptography)</a:t>
            </a:r>
          </a:p>
          <a:p>
            <a:pPr lvl="1" algn="just" defTabSz="914400"/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 Discrete logarithm problem, elliptic-curve discrete logarithm problem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과 같은 대수학적 문제에 기반한 현재 암호 체계들은 양자 컴퓨터의 월등한 계산속도에 위협 </a:t>
            </a:r>
          </a:p>
          <a:p>
            <a:pPr lvl="1" algn="just" defTabSz="914400"/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 공개키 암호 알고리즘을 활발히 사용하고 있지만 양자 컴퓨터의 출현 가능성에 따라 양자 컴퓨팅에도 안전한 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PQC 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암호가 주목 받음</a:t>
            </a:r>
            <a:endParaRPr lang="en-US" altLang="ko-KR" sz="36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algn="just" defTabSz="914400">
              <a:lnSpc>
                <a:spcPct val="150000"/>
              </a:lnSpc>
            </a:pPr>
            <a:r>
              <a:rPr lang="en-US" altLang="ko-KR" sz="4400" kern="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Lattice-Based</a:t>
            </a:r>
            <a:r>
              <a:rPr lang="ko-KR" altLang="en-US" sz="4400" kern="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 </a:t>
            </a:r>
            <a:r>
              <a:rPr lang="en-US" altLang="ko-KR" sz="4400" kern="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Cryptography(Lizard</a:t>
            </a:r>
            <a:r>
              <a:rPr lang="ko-KR" altLang="en-US" sz="4400" kern="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 </a:t>
            </a:r>
            <a:r>
              <a:rPr lang="en-US" altLang="ko-KR" sz="4400" kern="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Algorithm)</a:t>
            </a:r>
          </a:p>
          <a:p>
            <a:pPr lvl="1" algn="just" defTabSz="914400"/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 LWE, LWR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기반 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post-quantum cryptography</a:t>
            </a:r>
          </a:p>
          <a:p>
            <a:pPr lvl="1" algn="just" defTabSz="914400"/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 공개키는 비밀 값이 포함된 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LWE 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샘플 집합에서 선택</a:t>
            </a:r>
          </a:p>
          <a:p>
            <a:pPr lvl="1" algn="just" defTabSz="914400"/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 Ring 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기반 버전을 추가적으로 제공하여 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key size 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감소 가능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4A5F0A3F-4AD0-488C-A8C3-06499EC531B6}"/>
              </a:ext>
            </a:extLst>
          </p:cNvPr>
          <p:cNvSpPr txBox="1">
            <a:spLocks/>
          </p:cNvSpPr>
          <p:nvPr/>
        </p:nvSpPr>
        <p:spPr bwMode="auto">
          <a:xfrm>
            <a:off x="14995886" y="9111115"/>
            <a:ext cx="13825958" cy="8256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rgbClr val="37609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0" algn="just" defTabSz="914400">
              <a:defRPr/>
            </a:pPr>
            <a:r>
              <a:rPr lang="en-US" altLang="ko-KR" sz="4400" kern="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PQC </a:t>
            </a:r>
            <a:r>
              <a:rPr lang="ko-KR" altLang="en-US" sz="4400" kern="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암호의 분류</a:t>
            </a:r>
          </a:p>
        </p:txBody>
      </p: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1CCA1C09-7688-48B6-BA2D-739D09D74E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368785"/>
              </p:ext>
            </p:extLst>
          </p:nvPr>
        </p:nvGraphicFramePr>
        <p:xfrm>
          <a:off x="15137605" y="10152597"/>
          <a:ext cx="13992968" cy="7328281"/>
        </p:xfrm>
        <a:graphic>
          <a:graphicData uri="http://schemas.openxmlformats.org/drawingml/2006/table">
            <a:tbl>
              <a:tblPr/>
              <a:tblGrid>
                <a:gridCol w="3324886">
                  <a:extLst>
                    <a:ext uri="{9D8B030D-6E8A-4147-A177-3AD203B41FA5}">
                      <a16:colId xmlns:a16="http://schemas.microsoft.com/office/drawing/2014/main" val="828018204"/>
                    </a:ext>
                  </a:extLst>
                </a:gridCol>
                <a:gridCol w="10668082">
                  <a:extLst>
                    <a:ext uri="{9D8B030D-6E8A-4147-A177-3AD203B41FA5}">
                      <a16:colId xmlns:a16="http://schemas.microsoft.com/office/drawing/2014/main" val="2593587250"/>
                    </a:ext>
                  </a:extLst>
                </a:gridCol>
              </a:tblGrid>
              <a:tr h="785415">
                <a:tc>
                  <a:txBody>
                    <a:bodyPr/>
                    <a:lstStyle/>
                    <a:p>
                      <a:pPr marL="1270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4940" algn="l"/>
                          <a:tab pos="261620" algn="l"/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</a:tabLst>
                      </a:pPr>
                      <a:r>
                        <a:rPr lang="ko-KR" altLang="en-US" sz="3200" kern="0" spc="-30" dirty="0">
                          <a:solidFill>
                            <a:srgbClr val="000000"/>
                          </a:solidFill>
                          <a:effectLst/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종류</a:t>
                      </a:r>
                      <a:endParaRPr lang="ko-KR" altLang="en-US" sz="3200" kern="0" spc="0" dirty="0">
                        <a:solidFill>
                          <a:srgbClr val="000000"/>
                        </a:solidFill>
                        <a:effectLst/>
                        <a:latin typeface="-윤고딕140" panose="02030504000101010101" pitchFamily="18" charset="-127"/>
                        <a:ea typeface="-윤고딕140" panose="02030504000101010101" pitchFamily="18" charset="-127"/>
                      </a:endParaRPr>
                    </a:p>
                  </a:txBody>
                  <a:tcPr marL="64770" marR="64770" marT="17907" marB="17907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1270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4940" algn="l"/>
                          <a:tab pos="261620" algn="l"/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</a:tabLst>
                      </a:pPr>
                      <a:r>
                        <a:rPr lang="ko-KR" altLang="en-US" sz="3200" kern="0" spc="-30" dirty="0">
                          <a:solidFill>
                            <a:srgbClr val="000000"/>
                          </a:solidFill>
                          <a:effectLst/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내용</a:t>
                      </a:r>
                      <a:endParaRPr lang="ko-KR" altLang="en-US" sz="3200" kern="0" spc="0" dirty="0">
                        <a:solidFill>
                          <a:srgbClr val="000000"/>
                        </a:solidFill>
                        <a:effectLst/>
                        <a:latin typeface="-윤고딕140" panose="02030504000101010101" pitchFamily="18" charset="-127"/>
                        <a:ea typeface="-윤고딕140" panose="020305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792671"/>
                  </a:ext>
                </a:extLst>
              </a:tr>
              <a:tr h="1106196">
                <a:tc>
                  <a:txBody>
                    <a:bodyPr/>
                    <a:lstStyle/>
                    <a:p>
                      <a:pPr marL="1270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4940" algn="l"/>
                          <a:tab pos="261620" algn="l"/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</a:tabLst>
                      </a:pPr>
                      <a:r>
                        <a:rPr lang="en-US" sz="3200" kern="0" spc="-30" dirty="0">
                          <a:solidFill>
                            <a:srgbClr val="000000"/>
                          </a:solidFill>
                          <a:effectLst/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Code-based</a:t>
                      </a:r>
                      <a:endParaRPr lang="en-US" sz="3200" kern="0" spc="0" dirty="0">
                        <a:solidFill>
                          <a:srgbClr val="000000"/>
                        </a:solidFill>
                        <a:effectLst/>
                        <a:latin typeface="-윤고딕140" panose="02030504000101010101" pitchFamily="18" charset="-127"/>
                        <a:ea typeface="-윤고딕140" panose="02030504000101010101" pitchFamily="18" charset="-127"/>
                      </a:endParaRPr>
                    </a:p>
                  </a:txBody>
                  <a:tcPr marL="64770" marR="64770" marT="17907" marB="17907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4940" algn="l"/>
                          <a:tab pos="261620" algn="l"/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</a:tabLst>
                      </a:pPr>
                      <a:r>
                        <a:rPr lang="ko-KR" altLang="en-US" sz="3200" kern="0" spc="-30" dirty="0">
                          <a:solidFill>
                            <a:srgbClr val="000000"/>
                          </a:solidFill>
                          <a:effectLst/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일반적인 선형 코드를 복호화 하는 것의 어려움에 기반한 암호</a:t>
                      </a:r>
                      <a:endParaRPr lang="ko-KR" altLang="en-US" sz="3200" kern="0" spc="0" dirty="0">
                        <a:solidFill>
                          <a:srgbClr val="000000"/>
                        </a:solidFill>
                        <a:effectLst/>
                        <a:latin typeface="-윤고딕140" panose="02030504000101010101" pitchFamily="18" charset="-127"/>
                        <a:ea typeface="-윤고딕140" panose="020305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9057303"/>
                  </a:ext>
                </a:extLst>
              </a:tr>
              <a:tr h="1106196">
                <a:tc>
                  <a:txBody>
                    <a:bodyPr/>
                    <a:lstStyle/>
                    <a:p>
                      <a:pPr marL="1270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4940" algn="l"/>
                          <a:tab pos="261620" algn="l"/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</a:tabLst>
                      </a:pPr>
                      <a:r>
                        <a:rPr lang="en-US" sz="3200" kern="0" spc="-30" dirty="0">
                          <a:solidFill>
                            <a:srgbClr val="000000"/>
                          </a:solidFill>
                          <a:effectLst/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Lattice-based</a:t>
                      </a:r>
                      <a:endParaRPr lang="en-US" sz="3200" kern="0" spc="0" dirty="0">
                        <a:solidFill>
                          <a:srgbClr val="000000"/>
                        </a:solidFill>
                        <a:effectLst/>
                        <a:latin typeface="-윤고딕140" panose="02030504000101010101" pitchFamily="18" charset="-127"/>
                        <a:ea typeface="-윤고딕140" panose="02030504000101010101" pitchFamily="18" charset="-127"/>
                      </a:endParaRPr>
                    </a:p>
                  </a:txBody>
                  <a:tcPr marL="64770" marR="64770" marT="17907" marB="17907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4940" algn="l"/>
                          <a:tab pos="261620" algn="l"/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</a:tabLst>
                      </a:pPr>
                      <a:r>
                        <a:rPr lang="en-US" altLang="ko-KR" sz="3200" kern="0" spc="-30" dirty="0">
                          <a:solidFill>
                            <a:srgbClr val="000000"/>
                          </a:solidFill>
                          <a:effectLst/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Lattice </a:t>
                      </a:r>
                      <a:r>
                        <a:rPr lang="ko-KR" altLang="en-US" sz="3200" kern="0" spc="-30" dirty="0">
                          <a:solidFill>
                            <a:srgbClr val="000000"/>
                          </a:solidFill>
                          <a:effectLst/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위에서 문제를 푸는 것의 어려움에 기반한 암호</a:t>
                      </a:r>
                      <a:endParaRPr lang="ko-KR" altLang="en-US" sz="3200" kern="0" spc="0" dirty="0">
                        <a:solidFill>
                          <a:srgbClr val="000000"/>
                        </a:solidFill>
                        <a:effectLst/>
                        <a:latin typeface="-윤고딕140" panose="02030504000101010101" pitchFamily="18" charset="-127"/>
                        <a:ea typeface="-윤고딕140" panose="020305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744570"/>
                  </a:ext>
                </a:extLst>
              </a:tr>
              <a:tr h="1612139">
                <a:tc>
                  <a:txBody>
                    <a:bodyPr/>
                    <a:lstStyle/>
                    <a:p>
                      <a:pPr marL="1270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4940" algn="l"/>
                          <a:tab pos="261620" algn="l"/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</a:tabLst>
                      </a:pPr>
                      <a:r>
                        <a:rPr lang="en-US" sz="3200" kern="0" spc="-30" dirty="0">
                          <a:solidFill>
                            <a:srgbClr val="000000"/>
                          </a:solidFill>
                          <a:effectLst/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Isogeny-based</a:t>
                      </a:r>
                      <a:endParaRPr lang="en-US" sz="3200" kern="0" spc="0" dirty="0">
                        <a:solidFill>
                          <a:srgbClr val="000000"/>
                        </a:solidFill>
                        <a:effectLst/>
                        <a:latin typeface="-윤고딕140" panose="02030504000101010101" pitchFamily="18" charset="-127"/>
                        <a:ea typeface="-윤고딕140" panose="02030504000101010101" pitchFamily="18" charset="-127"/>
                      </a:endParaRPr>
                    </a:p>
                  </a:txBody>
                  <a:tcPr marL="64770" marR="64770" marT="17907" marB="17907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4940" algn="l"/>
                          <a:tab pos="261620" algn="l"/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</a:tabLst>
                      </a:pPr>
                      <a:r>
                        <a:rPr lang="ko-KR" altLang="en-US" sz="3200" kern="0" spc="-30" dirty="0">
                          <a:solidFill>
                            <a:srgbClr val="000000"/>
                          </a:solidFill>
                          <a:effectLst/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순서</a:t>
                      </a:r>
                      <a:r>
                        <a:rPr lang="en-US" altLang="ko-KR" sz="3200" kern="0" spc="-30" dirty="0">
                          <a:solidFill>
                            <a:srgbClr val="000000"/>
                          </a:solidFill>
                          <a:effectLst/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(Order)</a:t>
                      </a:r>
                      <a:r>
                        <a:rPr lang="ko-KR" altLang="en-US" sz="3200" kern="0" spc="-30" dirty="0">
                          <a:solidFill>
                            <a:srgbClr val="000000"/>
                          </a:solidFill>
                          <a:effectLst/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가 같은 두 타원곡선 사이에 존재하는 </a:t>
                      </a:r>
                      <a:r>
                        <a:rPr lang="en-US" altLang="ko-KR" sz="3200" kern="0" spc="-30" dirty="0">
                          <a:solidFill>
                            <a:srgbClr val="000000"/>
                          </a:solidFill>
                          <a:effectLst/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Isogeny</a:t>
                      </a:r>
                      <a:r>
                        <a:rPr lang="ko-KR" altLang="en-US" sz="3200" kern="0" spc="-30" dirty="0">
                          <a:solidFill>
                            <a:srgbClr val="000000"/>
                          </a:solidFill>
                          <a:effectLst/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를 구하는 것의 어려움에 기반한 암호</a:t>
                      </a:r>
                      <a:endParaRPr lang="ko-KR" altLang="en-US" sz="3200" kern="0" spc="0" dirty="0">
                        <a:solidFill>
                          <a:srgbClr val="000000"/>
                        </a:solidFill>
                        <a:effectLst/>
                        <a:latin typeface="-윤고딕140" panose="02030504000101010101" pitchFamily="18" charset="-127"/>
                        <a:ea typeface="-윤고딕140" panose="020305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712404"/>
                  </a:ext>
                </a:extLst>
              </a:tr>
              <a:tr h="1106196">
                <a:tc>
                  <a:txBody>
                    <a:bodyPr/>
                    <a:lstStyle/>
                    <a:p>
                      <a:pPr marL="1270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4940" algn="l"/>
                          <a:tab pos="261620" algn="l"/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</a:tabLst>
                      </a:pPr>
                      <a:r>
                        <a:rPr lang="en-US" sz="3200" kern="0" spc="-30" dirty="0">
                          <a:solidFill>
                            <a:srgbClr val="000000"/>
                          </a:solidFill>
                          <a:effectLst/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Hash-based</a:t>
                      </a:r>
                      <a:endParaRPr lang="en-US" sz="3200" kern="0" spc="0" dirty="0">
                        <a:solidFill>
                          <a:srgbClr val="000000"/>
                        </a:solidFill>
                        <a:effectLst/>
                        <a:latin typeface="-윤고딕140" panose="02030504000101010101" pitchFamily="18" charset="-127"/>
                        <a:ea typeface="-윤고딕140" panose="02030504000101010101" pitchFamily="18" charset="-127"/>
                      </a:endParaRPr>
                    </a:p>
                  </a:txBody>
                  <a:tcPr marL="64770" marR="64770" marT="17907" marB="17907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4940" algn="l"/>
                          <a:tab pos="261620" algn="l"/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</a:tabLst>
                      </a:pPr>
                      <a:r>
                        <a:rPr lang="ko-KR" altLang="en-US" sz="3200" kern="0" spc="-30" dirty="0">
                          <a:solidFill>
                            <a:srgbClr val="000000"/>
                          </a:solidFill>
                          <a:effectLst/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해시 함수의 안전성에 기반한 암호</a:t>
                      </a:r>
                      <a:endParaRPr lang="ko-KR" altLang="en-US" sz="3200" kern="0" spc="0" dirty="0">
                        <a:solidFill>
                          <a:srgbClr val="000000"/>
                        </a:solidFill>
                        <a:effectLst/>
                        <a:latin typeface="-윤고딕140" panose="02030504000101010101" pitchFamily="18" charset="-127"/>
                        <a:ea typeface="-윤고딕140" panose="020305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337929"/>
                  </a:ext>
                </a:extLst>
              </a:tr>
              <a:tr h="1612139">
                <a:tc>
                  <a:txBody>
                    <a:bodyPr/>
                    <a:lstStyle/>
                    <a:p>
                      <a:pPr marL="1270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4940" algn="l"/>
                          <a:tab pos="261620" algn="l"/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</a:tabLst>
                      </a:pPr>
                      <a:r>
                        <a:rPr lang="en-US" sz="3200" kern="0" spc="-30" dirty="0">
                          <a:solidFill>
                            <a:srgbClr val="000000"/>
                          </a:solidFill>
                          <a:effectLst/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Multivariate-based</a:t>
                      </a:r>
                      <a:endParaRPr lang="en-US" sz="3200" kern="0" spc="0" dirty="0">
                        <a:solidFill>
                          <a:srgbClr val="000000"/>
                        </a:solidFill>
                        <a:effectLst/>
                        <a:latin typeface="-윤고딕140" panose="02030504000101010101" pitchFamily="18" charset="-127"/>
                        <a:ea typeface="-윤고딕140" panose="02030504000101010101" pitchFamily="18" charset="-127"/>
                      </a:endParaRPr>
                    </a:p>
                  </a:txBody>
                  <a:tcPr marL="64770" marR="64770" marT="17907" marB="17907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4940" algn="l"/>
                          <a:tab pos="261620" algn="l"/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</a:tabLst>
                      </a:pPr>
                      <a:r>
                        <a:rPr lang="ko-KR" altLang="en-US" sz="3200" kern="0" spc="-30" dirty="0" err="1">
                          <a:solidFill>
                            <a:srgbClr val="000000"/>
                          </a:solidFill>
                          <a:effectLst/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유한체</a:t>
                      </a:r>
                      <a:r>
                        <a:rPr lang="en-US" altLang="ko-KR" sz="3200" kern="0" spc="-30" dirty="0">
                          <a:solidFill>
                            <a:srgbClr val="000000"/>
                          </a:solidFill>
                          <a:effectLst/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(Finite filed) </a:t>
                      </a:r>
                      <a:r>
                        <a:rPr lang="ko-KR" altLang="en-US" sz="3200" kern="0" spc="-30" dirty="0">
                          <a:solidFill>
                            <a:srgbClr val="000000"/>
                          </a:solidFill>
                          <a:effectLst/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위에서 다변수함수를 푸는 것의 어려움에 기반한 암호</a:t>
                      </a:r>
                      <a:endParaRPr lang="ko-KR" altLang="en-US" sz="3200" kern="0" spc="0" dirty="0">
                        <a:solidFill>
                          <a:srgbClr val="000000"/>
                        </a:solidFill>
                        <a:effectLst/>
                        <a:latin typeface="-윤고딕140" panose="02030504000101010101" pitchFamily="18" charset="-127"/>
                        <a:ea typeface="-윤고딕140" panose="020305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4648435"/>
                  </a:ext>
                </a:extLst>
              </a:tr>
            </a:tbl>
          </a:graphicData>
        </a:graphic>
      </p:graphicFrame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E1110587-23B5-4025-AF5D-7669DE1C9481}"/>
              </a:ext>
            </a:extLst>
          </p:cNvPr>
          <p:cNvSpPr txBox="1">
            <a:spLocks/>
          </p:cNvSpPr>
          <p:nvPr/>
        </p:nvSpPr>
        <p:spPr bwMode="auto">
          <a:xfrm>
            <a:off x="583724" y="20293776"/>
            <a:ext cx="13825958" cy="10888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rgbClr val="37609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0" algn="just" defTabSz="914400">
              <a:defRPr/>
            </a:pPr>
            <a:r>
              <a:rPr lang="en-US" altLang="ko-KR" sz="4400" kern="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Ring-Lizard Algorithm</a:t>
            </a:r>
          </a:p>
          <a:p>
            <a:pPr lvl="1" algn="just" defTabSz="914400"/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 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양의 정수 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m, n, l, p, q, h 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와 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ℎ_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𝜏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&lt;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𝑚 𝑎𝑛𝑑 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2|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𝑝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|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𝑞 𝑎𝑛𝑑 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0&lt;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𝜌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, 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𝛼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&lt;1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에 대해서 𝑝𝑎𝑟𝑎𝑚𝑠 ←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(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𝑚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, 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𝑛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, 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𝑞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, 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𝑝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, 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𝑙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, 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𝜌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, ℎ_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𝜏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, 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𝛼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)</a:t>
            </a:r>
          </a:p>
          <a:p>
            <a:pPr lvl="1" algn="just" defTabSz="914400"/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 Ring-Lizard </a:t>
            </a:r>
            <a:r>
              <a:rPr lang="en-US" altLang="ko-KR" sz="3600" kern="0" dirty="0" err="1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KeyGen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 algorithm</a:t>
            </a:r>
          </a:p>
          <a:p>
            <a:pPr lvl="1" algn="just" defTabSz="914400"/>
            <a:endParaRPr lang="en-US" altLang="ko-KR" sz="36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lvl="1" algn="just" defTabSz="914400"/>
            <a:endParaRPr lang="en-US" altLang="ko-KR" sz="36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lvl="1" algn="just" defTabSz="914400"/>
            <a:endParaRPr lang="en-US" altLang="ko-KR" sz="36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lvl="1" algn="just" defTabSz="914400"/>
            <a:endParaRPr lang="en-US" altLang="ko-KR" sz="36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lvl="1" algn="just" defTabSz="914400"/>
            <a:endParaRPr lang="en-US" altLang="ko-KR" sz="36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marL="457200" lvl="1" indent="0" algn="just" defTabSz="914400">
              <a:buNone/>
            </a:pPr>
            <a:endParaRPr lang="en-US" altLang="ko-KR" sz="36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lvl="1" algn="just" defTabSz="914400"/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 Ring-Lizard Encryption algorithm</a:t>
            </a:r>
          </a:p>
          <a:p>
            <a:pPr lvl="1" algn="just" defTabSz="914400"/>
            <a:endParaRPr lang="en-US" altLang="ko-KR" sz="36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lvl="1" algn="just" defTabSz="914400"/>
            <a:endParaRPr lang="ko-KR" altLang="en-US" sz="40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7B800432-3563-406E-80D2-2152D411520F}"/>
              </a:ext>
            </a:extLst>
          </p:cNvPr>
          <p:cNvSpPr txBox="1">
            <a:spLocks/>
          </p:cNvSpPr>
          <p:nvPr/>
        </p:nvSpPr>
        <p:spPr bwMode="auto">
          <a:xfrm>
            <a:off x="14995886" y="20293776"/>
            <a:ext cx="13825958" cy="10888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rgbClr val="37609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 algn="just" defTabSz="914400">
              <a:defRPr/>
            </a:pPr>
            <a:r>
              <a:rPr lang="en-US" altLang="ko-KR" sz="3600" kern="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 Ring-Lizard Decryption algorithm</a:t>
            </a:r>
          </a:p>
          <a:p>
            <a:pPr lvl="1" algn="just" defTabSz="914400">
              <a:defRPr/>
            </a:pPr>
            <a:endParaRPr lang="en-US" altLang="ko-KR" sz="3600" kern="0" dirty="0"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lvl="1" algn="just" defTabSz="914400">
              <a:defRPr/>
            </a:pPr>
            <a:endParaRPr lang="en-US" altLang="ko-KR" sz="3600" kern="0" dirty="0"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lvl="1" algn="just" defTabSz="914400">
              <a:defRPr/>
            </a:pPr>
            <a:endParaRPr lang="en-US" altLang="ko-KR" sz="3600" kern="0" dirty="0"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lvl="1" algn="just" defTabSz="914400">
              <a:defRPr/>
            </a:pPr>
            <a:endParaRPr lang="en-US" altLang="ko-KR" sz="3600" kern="0" dirty="0"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lvl="1" algn="just" defTabSz="914400">
              <a:defRPr/>
            </a:pPr>
            <a:endParaRPr lang="en-US" altLang="ko-KR" sz="3600" kern="0" dirty="0"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marL="457200" lvl="1" indent="0" algn="just" defTabSz="914400">
              <a:buNone/>
              <a:defRPr/>
            </a:pPr>
            <a:endParaRPr lang="en-US" altLang="ko-KR" sz="3600" kern="0" dirty="0"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lvl="1" algn="just" defTabSz="914400">
              <a:defRPr/>
            </a:pPr>
            <a:r>
              <a:rPr lang="en-US" altLang="ko-KR" sz="3600" kern="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 </a:t>
            </a:r>
            <a:r>
              <a:rPr lang="en-US" altLang="ko-KR" sz="3600" kern="0" dirty="0" err="1">
                <a:latin typeface="-윤고딕140" panose="02030504000101010101" pitchFamily="18" charset="-127"/>
                <a:ea typeface="-윤고딕140" panose="02030504000101010101" pitchFamily="18" charset="-127"/>
              </a:rPr>
              <a:t>Overal</a:t>
            </a:r>
            <a:r>
              <a:rPr lang="en-US" altLang="ko-KR" sz="3600" kern="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 structure of Ring-Lizard</a:t>
            </a:r>
            <a:endParaRPr lang="ko-KR" altLang="en-US" sz="3600" kern="0" dirty="0">
              <a:latin typeface="-윤고딕140" panose="02030504000101010101" pitchFamily="18" charset="-127"/>
              <a:ea typeface="-윤고딕140" panose="02030504000101010101" pitchFamily="18" charset="-127"/>
            </a:endParaRPr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3BA904BF-4DE0-44AE-BC2C-EB17A61744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7331" y="23093987"/>
            <a:ext cx="9576581" cy="3807536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2CB16B9C-C843-47DB-A3EC-C01CD9E1B9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7331" y="27686967"/>
            <a:ext cx="9576581" cy="3128441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CFC576C9-EB60-4B1C-A706-635988F3790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863567" y="21147800"/>
            <a:ext cx="12167046" cy="3372010"/>
          </a:xfrm>
          <a:prstGeom prst="rect">
            <a:avLst/>
          </a:prstGeom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40475FD8-95AE-479B-98CA-0EB35E143DCF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8031" y="25760240"/>
            <a:ext cx="11189043" cy="4239839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내용 개체 틀 2">
            <a:extLst>
              <a:ext uri="{FF2B5EF4-FFF2-40B4-BE49-F238E27FC236}">
                <a16:creationId xmlns:a16="http://schemas.microsoft.com/office/drawing/2014/main" id="{074027E1-FB13-4D4B-A5F5-05DA735C8F16}"/>
              </a:ext>
            </a:extLst>
          </p:cNvPr>
          <p:cNvSpPr txBox="1">
            <a:spLocks/>
          </p:cNvSpPr>
          <p:nvPr/>
        </p:nvSpPr>
        <p:spPr bwMode="auto">
          <a:xfrm>
            <a:off x="597656" y="32995954"/>
            <a:ext cx="13825959" cy="7670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rgbClr val="37609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just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ko-KR" sz="4400" kern="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Ring-Lizard </a:t>
            </a:r>
            <a:r>
              <a:rPr lang="ko-KR" altLang="en-US" sz="4400" kern="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구현 결과</a:t>
            </a:r>
            <a:endParaRPr lang="en-US" altLang="ko-KR" sz="42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lvl="1" indent="-342900" algn="just" defTabSz="914400">
              <a:buFontTx/>
              <a:buChar char="•"/>
              <a:defRPr/>
            </a:pPr>
            <a:endParaRPr lang="en-US" altLang="ko-KR" sz="42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marL="914400" lvl="2" indent="0" algn="just" defTabSz="914400">
              <a:buNone/>
              <a:defRPr/>
            </a:pPr>
            <a:endParaRPr lang="en-US" altLang="ko-KR" sz="4000" kern="0" dirty="0"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lvl="2" algn="just" defTabSz="914400">
              <a:defRPr/>
            </a:pPr>
            <a:endParaRPr lang="en-US" altLang="ko-KR" sz="4000" kern="0" dirty="0"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algn="just" defTabSz="914400">
              <a:defRPr/>
            </a:pPr>
            <a:r>
              <a:rPr lang="en-US" altLang="ko-KR" sz="4400" kern="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Ring-Lizard </a:t>
            </a:r>
            <a:r>
              <a:rPr lang="ko-KR" altLang="en-US" sz="4400" kern="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전력분석 </a:t>
            </a:r>
            <a:r>
              <a:rPr lang="en-US" altLang="ko-KR" sz="4400" kern="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(@ 1Mhz)</a:t>
            </a:r>
          </a:p>
          <a:p>
            <a:pPr marL="342900" marR="0" lvl="0" indent="-342900" algn="just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ko-KR" sz="36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marL="342900" marR="0" lvl="0" indent="-342900" algn="just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ko-KR" sz="36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marL="342900" marR="0" lvl="0" indent="-342900" algn="just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ko-KR" sz="36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marL="342900" marR="0" lvl="0" indent="-342900" algn="just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ko-KR" sz="36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marL="342900" marR="0" lvl="0" indent="-342900" algn="just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ko-KR" sz="4400" kern="0" dirty="0">
              <a:latin typeface="-윤고딕140" panose="02030504000101010101" pitchFamily="18" charset="-127"/>
              <a:ea typeface="-윤고딕140" panose="02030504000101010101" pitchFamily="18" charset="-127"/>
            </a:endParaRPr>
          </a:p>
        </p:txBody>
      </p:sp>
      <p:graphicFrame>
        <p:nvGraphicFramePr>
          <p:cNvPr id="23" name="Group 98">
            <a:extLst>
              <a:ext uri="{FF2B5EF4-FFF2-40B4-BE49-F238E27FC236}">
                <a16:creationId xmlns:a16="http://schemas.microsoft.com/office/drawing/2014/main" id="{CFD13D73-588E-4A2C-9397-7A33D97225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5496079"/>
              </p:ext>
            </p:extLst>
          </p:nvPr>
        </p:nvGraphicFramePr>
        <p:xfrm>
          <a:off x="1144640" y="33982083"/>
          <a:ext cx="11790309" cy="1685392"/>
        </p:xfrm>
        <a:graphic>
          <a:graphicData uri="http://schemas.openxmlformats.org/drawingml/2006/table">
            <a:tbl>
              <a:tblPr/>
              <a:tblGrid>
                <a:gridCol w="5231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8464">
                  <a:extLst>
                    <a:ext uri="{9D8B030D-6E8A-4147-A177-3AD203B41FA5}">
                      <a16:colId xmlns:a16="http://schemas.microsoft.com/office/drawing/2014/main" val="1554399027"/>
                    </a:ext>
                  </a:extLst>
                </a:gridCol>
              </a:tblGrid>
              <a:tr h="649064">
                <a:tc>
                  <a:txBody>
                    <a:bodyPr/>
                    <a:lstStyle/>
                    <a:p>
                      <a:pPr algn="ctr" latinLnBrk="1"/>
                      <a:endParaRPr lang="ko-KR" altLang="en-US" sz="2800" kern="1200" dirty="0">
                        <a:solidFill>
                          <a:schemeClr val="tx1"/>
                        </a:solidFill>
                        <a:latin typeface="-윤고딕140" panose="02030504000101010101" pitchFamily="18" charset="-127"/>
                        <a:ea typeface="-윤고딕140" panose="02030504000101010101" pitchFamily="18" charset="-127"/>
                        <a:cs typeface="+mn-cs"/>
                      </a:endParaRPr>
                    </a:p>
                  </a:txBody>
                  <a:tcPr marL="91447" marR="91447" marT="45710" marB="457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DDDDDD"/>
                        </a:gs>
                        <a:gs pos="100000">
                          <a:srgbClr val="DDDDDD">
                            <a:gamma/>
                            <a:shade val="89020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kern="1200" dirty="0">
                          <a:solidFill>
                            <a:schemeClr val="tx1"/>
                          </a:solidFill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Ring-Lizard</a:t>
                      </a:r>
                      <a:endParaRPr lang="ko-KR" altLang="en-US" sz="2800" kern="1200" dirty="0">
                        <a:solidFill>
                          <a:schemeClr val="tx1"/>
                        </a:solidFill>
                        <a:latin typeface="-윤고딕140" panose="02030504000101010101" pitchFamily="18" charset="-127"/>
                        <a:ea typeface="-윤고딕140" panose="02030504000101010101" pitchFamily="18" charset="-127"/>
                        <a:cs typeface="+mn-cs"/>
                      </a:endParaRPr>
                    </a:p>
                  </a:txBody>
                  <a:tcPr marL="91447" marR="91447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DDDDDD"/>
                        </a:gs>
                        <a:gs pos="100000">
                          <a:srgbClr val="DDDDDD">
                            <a:gamma/>
                            <a:shade val="89020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22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kern="1200" dirty="0">
                          <a:solidFill>
                            <a:schemeClr val="tx1"/>
                          </a:solidFill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Clock cycles(n = 1024)</a:t>
                      </a:r>
                      <a:endParaRPr lang="ko-KR" altLang="en-US" sz="2800" kern="1200" dirty="0">
                        <a:solidFill>
                          <a:schemeClr val="tx1"/>
                        </a:solidFill>
                        <a:latin typeface="-윤고딕140" panose="02030504000101010101" pitchFamily="18" charset="-127"/>
                        <a:ea typeface="-윤고딕140" panose="02030504000101010101" pitchFamily="18" charset="-127"/>
                        <a:cs typeface="+mn-cs"/>
                      </a:endParaRPr>
                    </a:p>
                  </a:txBody>
                  <a:tcPr marL="91447" marR="91447" marT="45710" marB="457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kern="1200" dirty="0">
                          <a:solidFill>
                            <a:schemeClr val="tx1"/>
                          </a:solidFill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129 x n = 129 k</a:t>
                      </a:r>
                      <a:endParaRPr lang="ko-KR" altLang="en-US" sz="2800" kern="1200" dirty="0">
                        <a:solidFill>
                          <a:schemeClr val="tx1"/>
                        </a:solidFill>
                        <a:latin typeface="-윤고딕140" panose="02030504000101010101" pitchFamily="18" charset="-127"/>
                        <a:ea typeface="-윤고딕140" panose="02030504000101010101" pitchFamily="18" charset="-127"/>
                        <a:cs typeface="+mn-cs"/>
                      </a:endParaRPr>
                    </a:p>
                  </a:txBody>
                  <a:tcPr marL="91447" marR="91447" marT="45722" marB="4572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052517"/>
                  </a:ext>
                </a:extLst>
              </a:tr>
              <a:tr h="331228"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800" kern="1200" dirty="0">
                          <a:solidFill>
                            <a:schemeClr val="tx1"/>
                          </a:solidFill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면적 </a:t>
                      </a:r>
                      <a:r>
                        <a:rPr lang="en-US" altLang="ko-KR" sz="2800" kern="1200" dirty="0">
                          <a:solidFill>
                            <a:schemeClr val="tx1"/>
                          </a:solidFill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( @ 10Mhz )</a:t>
                      </a:r>
                      <a:endParaRPr lang="ko-KR" altLang="en-US" sz="2800" kern="1200" dirty="0">
                        <a:solidFill>
                          <a:schemeClr val="tx1"/>
                        </a:solidFill>
                        <a:latin typeface="-윤고딕140" panose="02030504000101010101" pitchFamily="18" charset="-127"/>
                        <a:ea typeface="-윤고딕140" panose="02030504000101010101" pitchFamily="18" charset="-127"/>
                        <a:cs typeface="+mn-cs"/>
                      </a:endParaRPr>
                    </a:p>
                  </a:txBody>
                  <a:tcPr marL="91447" marR="91447" marT="45710" marB="457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kern="1200" dirty="0">
                          <a:solidFill>
                            <a:schemeClr val="tx1"/>
                          </a:solidFill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38,362 GE</a:t>
                      </a:r>
                      <a:endParaRPr lang="ko-KR" altLang="en-US" sz="2800" kern="1200" dirty="0">
                        <a:solidFill>
                          <a:schemeClr val="tx1"/>
                        </a:solidFill>
                        <a:latin typeface="-윤고딕140" panose="02030504000101010101" pitchFamily="18" charset="-127"/>
                        <a:ea typeface="-윤고딕140" panose="02030504000101010101" pitchFamily="18" charset="-127"/>
                        <a:cs typeface="+mn-cs"/>
                      </a:endParaRPr>
                    </a:p>
                  </a:txBody>
                  <a:tcPr marL="91447" marR="91447" marT="45722" marB="4572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142311"/>
                  </a:ext>
                </a:extLst>
              </a:tr>
            </a:tbl>
          </a:graphicData>
        </a:graphic>
      </p:graphicFrame>
      <p:sp>
        <p:nvSpPr>
          <p:cNvPr id="28" name="내용 개체 틀 2">
            <a:extLst>
              <a:ext uri="{FF2B5EF4-FFF2-40B4-BE49-F238E27FC236}">
                <a16:creationId xmlns:a16="http://schemas.microsoft.com/office/drawing/2014/main" id="{CA90C3D7-B90D-43E4-9D04-1E2F7AFBA14F}"/>
              </a:ext>
            </a:extLst>
          </p:cNvPr>
          <p:cNvSpPr txBox="1">
            <a:spLocks/>
          </p:cNvSpPr>
          <p:nvPr/>
        </p:nvSpPr>
        <p:spPr bwMode="auto">
          <a:xfrm>
            <a:off x="15137604" y="33034674"/>
            <a:ext cx="13825959" cy="7670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rgbClr val="37609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0" algn="just" defTabSz="914400">
              <a:defRPr/>
            </a:pPr>
            <a:r>
              <a:rPr lang="ko-KR" altLang="en-US" sz="4400" kern="0" dirty="0">
                <a:latin typeface="-윤고딕140" panose="02030504000101010101" pitchFamily="18" charset="-127"/>
                <a:ea typeface="-윤고딕140" panose="02030504000101010101" pitchFamily="18" charset="-127"/>
              </a:rPr>
              <a:t>전력 분석 공격 결과</a:t>
            </a:r>
            <a:endParaRPr lang="en-US" altLang="ko-KR" sz="4400" kern="0" dirty="0"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lvl="1" algn="just" defTabSz="914400"/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 Correct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 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Key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 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:</a:t>
            </a:r>
            <a:r>
              <a:rPr lang="ko-KR" altLang="en-US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 </a:t>
            </a:r>
            <a:r>
              <a:rPr lang="en-US" altLang="ko-KR" sz="3600" kern="0" dirty="0">
                <a:solidFill>
                  <a:srgbClr val="000000"/>
                </a:solidFill>
                <a:latin typeface="-윤고딕140" panose="02030504000101010101" pitchFamily="18" charset="-127"/>
                <a:ea typeface="-윤고딕140" panose="02030504000101010101" pitchFamily="18" charset="-127"/>
              </a:rPr>
              <a:t>491</a:t>
            </a:r>
          </a:p>
          <a:p>
            <a:pPr lvl="1" algn="just" defTabSz="914400"/>
            <a:endParaRPr lang="en-US" altLang="ko-KR" sz="36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lvl="1" algn="just" defTabSz="914400"/>
            <a:endParaRPr lang="en-US" altLang="ko-KR" sz="36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lvl="1" algn="just" defTabSz="914400"/>
            <a:endParaRPr lang="en-US" altLang="ko-KR" sz="36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lvl="1" algn="just" defTabSz="914400"/>
            <a:endParaRPr lang="en-US" altLang="ko-KR" sz="36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lvl="1" algn="just" defTabSz="914400"/>
            <a:endParaRPr lang="en-US" altLang="ko-KR" sz="36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lvl="1" algn="just" defTabSz="914400"/>
            <a:endParaRPr lang="en-US" altLang="ko-KR" sz="36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lvl="1" algn="just" defTabSz="914400"/>
            <a:endParaRPr lang="en-US" altLang="ko-KR" sz="36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marL="0" marR="0" lvl="0" indent="0" algn="just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lang="en-US" altLang="ko-KR" sz="36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marL="342900" marR="0" lvl="0" indent="-342900" algn="just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ko-KR" sz="36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marL="342900" marR="0" lvl="0" indent="-342900" algn="just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ko-KR" sz="3600" kern="0" dirty="0">
              <a:solidFill>
                <a:srgbClr val="000000"/>
              </a:solidFill>
              <a:latin typeface="-윤고딕140" panose="02030504000101010101" pitchFamily="18" charset="-127"/>
              <a:ea typeface="-윤고딕140" panose="02030504000101010101" pitchFamily="18" charset="-127"/>
            </a:endParaRPr>
          </a:p>
          <a:p>
            <a:pPr marL="342900" marR="0" lvl="0" indent="-342900" algn="just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ko-KR" sz="4400" kern="0" dirty="0">
              <a:latin typeface="-윤고딕140" panose="02030504000101010101" pitchFamily="18" charset="-127"/>
              <a:ea typeface="-윤고딕140" panose="02030504000101010101" pitchFamily="18" charset="-127"/>
            </a:endParaRPr>
          </a:p>
        </p:txBody>
      </p:sp>
      <p:pic>
        <p:nvPicPr>
          <p:cNvPr id="26" name="그림 25">
            <a:extLst>
              <a:ext uri="{FF2B5EF4-FFF2-40B4-BE49-F238E27FC236}">
                <a16:creationId xmlns:a16="http://schemas.microsoft.com/office/drawing/2014/main" id="{7362977F-BECA-46C3-97F0-BF96999399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73385" y="36839042"/>
            <a:ext cx="10249384" cy="4300286"/>
          </a:xfrm>
          <a:prstGeom prst="rect">
            <a:avLst/>
          </a:prstGeom>
        </p:spPr>
      </p:pic>
      <p:graphicFrame>
        <p:nvGraphicFramePr>
          <p:cNvPr id="27" name="표 2">
            <a:extLst>
              <a:ext uri="{FF2B5EF4-FFF2-40B4-BE49-F238E27FC236}">
                <a16:creationId xmlns:a16="http://schemas.microsoft.com/office/drawing/2014/main" id="{B3E86308-3040-4549-A6BC-3C12EF898D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711852"/>
              </p:ext>
            </p:extLst>
          </p:nvPr>
        </p:nvGraphicFramePr>
        <p:xfrm>
          <a:off x="15567949" y="34564764"/>
          <a:ext cx="13253894" cy="4558442"/>
        </p:xfrm>
        <a:graphic>
          <a:graphicData uri="http://schemas.openxmlformats.org/drawingml/2006/table">
            <a:tbl>
              <a:tblPr/>
              <a:tblGrid>
                <a:gridCol w="1839014">
                  <a:extLst>
                    <a:ext uri="{9D8B030D-6E8A-4147-A177-3AD203B41FA5}">
                      <a16:colId xmlns:a16="http://schemas.microsoft.com/office/drawing/2014/main" val="1875412373"/>
                    </a:ext>
                  </a:extLst>
                </a:gridCol>
                <a:gridCol w="39839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115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9405">
                  <a:extLst>
                    <a:ext uri="{9D8B030D-6E8A-4147-A177-3AD203B41FA5}">
                      <a16:colId xmlns:a16="http://schemas.microsoft.com/office/drawing/2014/main" val="1430843904"/>
                    </a:ext>
                  </a:extLst>
                </a:gridCol>
              </a:tblGrid>
              <a:tr h="767882">
                <a:tc>
                  <a:txBody>
                    <a:bodyPr/>
                    <a:lstStyle/>
                    <a:p>
                      <a:pPr algn="ctr" latinLnBrk="1"/>
                      <a:endParaRPr lang="ko-KR" altLang="en-US" sz="2800" b="0" i="0" kern="1200" dirty="0">
                        <a:solidFill>
                          <a:schemeClr val="tx1"/>
                        </a:solidFill>
                        <a:latin typeface="-윤고딕140" panose="02030504000101010101" pitchFamily="18" charset="-127"/>
                        <a:ea typeface="-윤고딕140" panose="02030504000101010101" pitchFamily="18" charset="-127"/>
                        <a:cs typeface="+mn-cs"/>
                      </a:endParaRPr>
                    </a:p>
                  </a:txBody>
                  <a:tcPr marL="91447" marR="91447" marT="45710" marB="4571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DDDDDD"/>
                        </a:gs>
                        <a:gs pos="100000">
                          <a:srgbClr val="DDDDDD">
                            <a:gamma/>
                            <a:shade val="89020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b="0" i="0" kern="1200" dirty="0">
                          <a:solidFill>
                            <a:schemeClr val="tx1"/>
                          </a:solidFill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Number</a:t>
                      </a:r>
                      <a:r>
                        <a:rPr lang="ko-KR" altLang="en-US" sz="2800" b="0" i="0" kern="1200" dirty="0">
                          <a:solidFill>
                            <a:schemeClr val="tx1"/>
                          </a:solidFill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 </a:t>
                      </a:r>
                      <a:r>
                        <a:rPr lang="en-US" altLang="ko-KR" sz="2800" b="0" i="0" kern="1200" dirty="0">
                          <a:solidFill>
                            <a:schemeClr val="tx1"/>
                          </a:solidFill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of</a:t>
                      </a:r>
                      <a:r>
                        <a:rPr lang="ko-KR" altLang="en-US" sz="2800" b="0" i="0" kern="1200" dirty="0">
                          <a:solidFill>
                            <a:schemeClr val="tx1"/>
                          </a:solidFill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 </a:t>
                      </a:r>
                      <a:r>
                        <a:rPr lang="en-US" altLang="ko-KR" sz="2800" b="0" i="0" kern="1200" dirty="0">
                          <a:solidFill>
                            <a:schemeClr val="tx1"/>
                          </a:solidFill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wave</a:t>
                      </a:r>
                      <a:endParaRPr lang="ko-KR" altLang="en-US" sz="2800" b="0" i="0" kern="1200" dirty="0">
                        <a:solidFill>
                          <a:schemeClr val="tx1"/>
                        </a:solidFill>
                        <a:latin typeface="-윤고딕140" panose="02030504000101010101" pitchFamily="18" charset="-127"/>
                        <a:ea typeface="-윤고딕140" panose="02030504000101010101" pitchFamily="18" charset="-127"/>
                        <a:cs typeface="+mn-cs"/>
                      </a:endParaRPr>
                    </a:p>
                  </a:txBody>
                  <a:tcPr marL="91447" marR="91447" marT="45710" marB="4571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DDDDDD"/>
                        </a:gs>
                        <a:gs pos="100000">
                          <a:srgbClr val="DDDDDD">
                            <a:gamma/>
                            <a:shade val="89020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b="0" i="0" kern="1200" dirty="0">
                          <a:solidFill>
                            <a:schemeClr val="tx1"/>
                          </a:solidFill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Correlation value</a:t>
                      </a:r>
                      <a:endParaRPr lang="ko-KR" altLang="en-US" sz="2800" b="0" i="0" kern="1200" dirty="0">
                        <a:solidFill>
                          <a:schemeClr val="tx1"/>
                        </a:solidFill>
                        <a:latin typeface="-윤고딕140" panose="02030504000101010101" pitchFamily="18" charset="-127"/>
                        <a:ea typeface="-윤고딕140" panose="02030504000101010101" pitchFamily="18" charset="-127"/>
                        <a:cs typeface="+mn-cs"/>
                      </a:endParaRPr>
                    </a:p>
                  </a:txBody>
                  <a:tcPr marL="91447" marR="91447" marT="45710" marB="4571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DDDDDD"/>
                        </a:gs>
                        <a:gs pos="100000">
                          <a:srgbClr val="DDDDDD">
                            <a:gamma/>
                            <a:shade val="89020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b="0" i="0" kern="1200" dirty="0">
                          <a:solidFill>
                            <a:schemeClr val="tx1"/>
                          </a:solidFill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Analyzed key value</a:t>
                      </a:r>
                      <a:endParaRPr lang="ko-KR" altLang="en-US" sz="2800" b="0" i="0" kern="1200" dirty="0">
                        <a:solidFill>
                          <a:schemeClr val="tx1"/>
                        </a:solidFill>
                        <a:latin typeface="-윤고딕140" panose="02030504000101010101" pitchFamily="18" charset="-127"/>
                        <a:ea typeface="-윤고딕140" panose="02030504000101010101" pitchFamily="18" charset="-127"/>
                        <a:cs typeface="+mn-cs"/>
                      </a:endParaRPr>
                    </a:p>
                  </a:txBody>
                  <a:tcPr marL="91447" marR="91447" marT="45710" marB="4571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DDDDDD"/>
                        </a:gs>
                        <a:gs pos="100000">
                          <a:srgbClr val="DDDDDD">
                            <a:gamma/>
                            <a:shade val="89020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7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1</a:t>
                      </a:r>
                      <a:endParaRPr lang="ko-KR" altLang="en-US" sz="2800" dirty="0">
                        <a:latin typeface="-윤고딕140" panose="02030504000101010101" pitchFamily="18" charset="-127"/>
                        <a:ea typeface="-윤고딕140" panose="02030504000101010101" pitchFamily="18" charset="-127"/>
                      </a:endParaRPr>
                    </a:p>
                  </a:txBody>
                  <a:tcPr marL="91447" marR="91447" marT="45722" marB="4572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3,000</a:t>
                      </a:r>
                    </a:p>
                  </a:txBody>
                  <a:tcPr marL="91447" marR="91447" marT="45722" marB="45722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0.093</a:t>
                      </a:r>
                    </a:p>
                  </a:txBody>
                  <a:tcPr marL="91447" marR="91447" marT="45722" marB="45722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1093</a:t>
                      </a:r>
                    </a:p>
                  </a:txBody>
                  <a:tcPr marL="91447" marR="91447" marT="45722" marB="45722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876285"/>
                  </a:ext>
                </a:extLst>
              </a:tr>
              <a:tr h="6317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2</a:t>
                      </a:r>
                      <a:endParaRPr lang="ko-KR" altLang="en-US" sz="2800" dirty="0">
                        <a:latin typeface="-윤고딕140" panose="02030504000101010101" pitchFamily="18" charset="-127"/>
                        <a:ea typeface="-윤고딕140" panose="02030504000101010101" pitchFamily="18" charset="-127"/>
                      </a:endParaRPr>
                    </a:p>
                  </a:txBody>
                  <a:tcPr marL="91447" marR="91447" marT="45722" marB="4572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5,000</a:t>
                      </a:r>
                    </a:p>
                  </a:txBody>
                  <a:tcPr marL="91447" marR="91447" marT="45722" marB="45722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0.054</a:t>
                      </a:r>
                    </a:p>
                  </a:txBody>
                  <a:tcPr marL="91447" marR="91447" marT="45722" marB="45722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1202</a:t>
                      </a:r>
                    </a:p>
                  </a:txBody>
                  <a:tcPr marL="91447" marR="91447" marT="45722" marB="45722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191837"/>
                  </a:ext>
                </a:extLst>
              </a:tr>
              <a:tr h="6317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3</a:t>
                      </a:r>
                      <a:endParaRPr lang="ko-KR" altLang="en-US" sz="2800" dirty="0">
                        <a:latin typeface="-윤고딕140" panose="02030504000101010101" pitchFamily="18" charset="-127"/>
                        <a:ea typeface="-윤고딕140" panose="02030504000101010101" pitchFamily="18" charset="-127"/>
                      </a:endParaRPr>
                    </a:p>
                  </a:txBody>
                  <a:tcPr marL="91447" marR="91447" marT="45722" marB="4572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7,000</a:t>
                      </a:r>
                    </a:p>
                  </a:txBody>
                  <a:tcPr marL="91447" marR="91447" marT="45722" marB="45722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0.032</a:t>
                      </a:r>
                    </a:p>
                  </a:txBody>
                  <a:tcPr marL="91447" marR="91447" marT="45722" marB="45722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491</a:t>
                      </a:r>
                    </a:p>
                  </a:txBody>
                  <a:tcPr marL="91447" marR="91447" marT="45722" marB="45722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785175"/>
                  </a:ext>
                </a:extLst>
              </a:tr>
              <a:tr h="6317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4</a:t>
                      </a:r>
                      <a:endParaRPr lang="ko-KR" altLang="en-US" sz="2800" dirty="0">
                        <a:latin typeface="-윤고딕140" panose="02030504000101010101" pitchFamily="18" charset="-127"/>
                        <a:ea typeface="-윤고딕140" panose="02030504000101010101" pitchFamily="18" charset="-127"/>
                      </a:endParaRPr>
                    </a:p>
                  </a:txBody>
                  <a:tcPr marL="91447" marR="91447" marT="45722" marB="4572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10,000</a:t>
                      </a:r>
                    </a:p>
                  </a:txBody>
                  <a:tcPr marL="91447" marR="91447" marT="45722" marB="45722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0.035</a:t>
                      </a:r>
                    </a:p>
                  </a:txBody>
                  <a:tcPr marL="91447" marR="91447" marT="45722" marB="45722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491</a:t>
                      </a:r>
                    </a:p>
                  </a:txBody>
                  <a:tcPr marL="91447" marR="91447" marT="45722" marB="45722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134128"/>
                  </a:ext>
                </a:extLst>
              </a:tr>
              <a:tr h="6317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>
                          <a:latin typeface="-윤고딕140" panose="02030504000101010101" pitchFamily="18" charset="-127"/>
                          <a:ea typeface="-윤고딕140" panose="02030504000101010101" pitchFamily="18" charset="-127"/>
                        </a:rPr>
                        <a:t>5</a:t>
                      </a:r>
                      <a:endParaRPr lang="ko-KR" altLang="en-US" sz="2800" dirty="0">
                        <a:latin typeface="-윤고딕140" panose="02030504000101010101" pitchFamily="18" charset="-127"/>
                        <a:ea typeface="-윤고딕140" panose="02030504000101010101" pitchFamily="18" charset="-127"/>
                      </a:endParaRPr>
                    </a:p>
                  </a:txBody>
                  <a:tcPr marL="91447" marR="91447" marT="45722" marB="4572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20,000</a:t>
                      </a:r>
                    </a:p>
                  </a:txBody>
                  <a:tcPr marL="91447" marR="91447" marT="45722" marB="45722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0.039</a:t>
                      </a:r>
                    </a:p>
                  </a:txBody>
                  <a:tcPr marL="91447" marR="91447" marT="45722" marB="45722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491</a:t>
                      </a:r>
                    </a:p>
                  </a:txBody>
                  <a:tcPr marL="91447" marR="91447" marT="45722" marB="45722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225633"/>
                  </a:ext>
                </a:extLst>
              </a:tr>
              <a:tr h="63176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2800" kern="1200" dirty="0">
                          <a:solidFill>
                            <a:schemeClr val="tx1"/>
                          </a:solidFill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6</a:t>
                      </a:r>
                      <a:endParaRPr lang="ko-KR" altLang="en-US" sz="2800" kern="1200" dirty="0">
                        <a:solidFill>
                          <a:schemeClr val="tx1"/>
                        </a:solidFill>
                        <a:latin typeface="-윤고딕140" panose="02030504000101010101" pitchFamily="18" charset="-127"/>
                        <a:ea typeface="-윤고딕140" panose="02030504000101010101" pitchFamily="18" charset="-127"/>
                        <a:cs typeface="+mn-cs"/>
                      </a:endParaRPr>
                    </a:p>
                  </a:txBody>
                  <a:tcPr marL="91447" marR="91447" marT="45722" marB="4572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2800" kern="1200" dirty="0">
                          <a:solidFill>
                            <a:schemeClr val="tx1"/>
                          </a:solidFill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50,000</a:t>
                      </a:r>
                      <a:endParaRPr lang="ko-KR" altLang="en-US" sz="2800" kern="1200" dirty="0">
                        <a:solidFill>
                          <a:schemeClr val="tx1"/>
                        </a:solidFill>
                        <a:latin typeface="-윤고딕140" panose="02030504000101010101" pitchFamily="18" charset="-127"/>
                        <a:ea typeface="-윤고딕140" panose="02030504000101010101" pitchFamily="18" charset="-127"/>
                        <a:cs typeface="+mn-cs"/>
                      </a:endParaRPr>
                    </a:p>
                  </a:txBody>
                  <a:tcPr marL="91447" marR="91447" marT="45722" marB="45722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kern="1200" noProof="0" dirty="0">
                          <a:solidFill>
                            <a:schemeClr val="tx1"/>
                          </a:solidFill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0.044</a:t>
                      </a:r>
                    </a:p>
                  </a:txBody>
                  <a:tcPr marL="91447" marR="91447" marT="45722" marB="45722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kern="1200" noProof="0" dirty="0">
                          <a:solidFill>
                            <a:srgbClr val="FF0000"/>
                          </a:solidFill>
                          <a:latin typeface="-윤고딕140" panose="02030504000101010101" pitchFamily="18" charset="-127"/>
                          <a:ea typeface="-윤고딕140" panose="02030504000101010101" pitchFamily="18" charset="-127"/>
                          <a:cs typeface="+mn-cs"/>
                        </a:rPr>
                        <a:t>491</a:t>
                      </a:r>
                    </a:p>
                  </a:txBody>
                  <a:tcPr marL="91447" marR="91447" marT="45722" marB="45722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4498</TotalTime>
  <Words>356</Words>
  <Application>Microsoft Office PowerPoint</Application>
  <PresentationFormat>사용자 지정</PresentationFormat>
  <Paragraphs>96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-윤고딕140</vt:lpstr>
      <vt:lpstr>Arial</vt:lpstr>
      <vt:lpstr>Calibri</vt:lpstr>
      <vt:lpstr>Calibri Light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원배 공</cp:lastModifiedBy>
  <cp:revision>27</cp:revision>
  <dcterms:created xsi:type="dcterms:W3CDTF">2018-03-08T06:02:33Z</dcterms:created>
  <dcterms:modified xsi:type="dcterms:W3CDTF">2020-05-11T04:03:22Z</dcterms:modified>
</cp:coreProperties>
</file>